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5" r:id="rId10"/>
    <p:sldId id="264" r:id="rId11"/>
  </p:sldIdLst>
  <p:sldSz cx="14630400" cy="8229600"/>
  <p:notesSz cx="8229600" cy="14630400"/>
  <p:embeddedFontLst>
    <p:embeddedFont>
      <p:font typeface="Heebo Light" panose="020B0604020202020204" charset="-79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itka Small Semibold" pitchFamily="2" charset="0"/>
      <p:bold r:id="rId18"/>
      <p:boldItalic r:id="rId19"/>
    </p:embeddedFont>
    <p:embeddedFont>
      <p:font typeface="Aachen BT" panose="02040806020206050204" pitchFamily="18" charset="0"/>
      <p:regular r:id="rId20"/>
      <p:bold r:id="rId21"/>
    </p:embeddedFont>
    <p:embeddedFont>
      <p:font typeface="Montserrat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570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2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82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6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87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Sitka Small Semibold" pitchFamily="2" charset="0"/>
                <a:ea typeface="Montserrat" pitchFamily="34" charset="-122"/>
                <a:cs typeface="Montserrat" pitchFamily="34" charset="-120"/>
              </a:rPr>
              <a:t>Smart Home Security &amp; Intrusion Detection</a:t>
            </a:r>
            <a:endParaRPr lang="en-US" sz="4450" dirty="0">
              <a:latin typeface="Sitka Small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Enhancing home safety with an IoT-based system for real-time monitoring and remote access, addressing increasing security threats.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83" y="0"/>
            <a:ext cx="8145517" cy="822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35116" y="1429407"/>
            <a:ext cx="471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achen BT" panose="02040806020206050204" pitchFamily="18" charset="0"/>
              </a:rPr>
              <a:t>Thank You!</a:t>
            </a:r>
            <a:endParaRPr lang="en-US" sz="6000" dirty="0">
              <a:solidFill>
                <a:schemeClr val="accent5">
                  <a:lumMod val="60000"/>
                  <a:lumOff val="40000"/>
                </a:schemeClr>
              </a:solidFill>
              <a:latin typeface="Aachen BT" panose="0204080602020605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069" y="3090041"/>
            <a:ext cx="53602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Arno Pro Display" panose="02020502050506020403" pitchFamily="18" charset="0"/>
                <a:cs typeface="Times New Roman" panose="02020603050405020304" pitchFamily="18" charset="0"/>
              </a:rPr>
              <a:t>Group Members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Arno Pro Display" panose="020205020505060204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Arno Pro Display" panose="02020502050506020403" pitchFamily="18" charset="0"/>
                <a:cs typeface="Times New Roman" panose="02020603050405020304" pitchFamily="18" charset="0"/>
              </a:rPr>
              <a:t>SEU/IS/19/ICT/017 - M.K.N Sandeepa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Arno Pro Display" panose="02020502050506020403" pitchFamily="18" charset="0"/>
                <a:cs typeface="Times New Roman" panose="02020603050405020304" pitchFamily="18" charset="0"/>
              </a:rPr>
              <a:t>SEU/IS/19/ICT/053 - K.Kalindu Bawantha SEU/IS/19/ICT/058 - K.R.H.R.Kahathuduwa SEU/IS/19/ICT/061 - M.P.H.R.Aberathna</a:t>
            </a:r>
            <a:endParaRPr lang="en-US" dirty="0">
              <a:solidFill>
                <a:schemeClr val="bg1"/>
              </a:solidFill>
              <a:latin typeface="Arno Pro Display" panose="020205020505060204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2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582692"/>
            <a:ext cx="9489519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Our IoT Security System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40" y="2224921"/>
            <a:ext cx="529709" cy="5297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6144" y="2350651"/>
            <a:ext cx="369522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Motion Detection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536144" y="2808803"/>
            <a:ext cx="869501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PIR sensors instantly detect movement, triggering immediate alerts to your devices.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40" y="3677603"/>
            <a:ext cx="529709" cy="5297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6144" y="3803333"/>
            <a:ext cx="424314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ESP32 Wireless Communication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536144" y="4261485"/>
            <a:ext cx="869501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Leveraging ESP32 for robust and reliable wireless communication, ensuring constant connectivity.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40" y="5469374"/>
            <a:ext cx="529709" cy="5297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6144" y="5595104"/>
            <a:ext cx="364390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Control &amp; Notifications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536144" y="6053257"/>
            <a:ext cx="869501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Control via keypad, web interface, </a:t>
            </a:r>
            <a:r>
              <a:rPr lang="en-US" sz="16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Mobile app and 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mobile </a:t>
            </a:r>
            <a:r>
              <a:rPr lang="en-US" sz="16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notifications from telegram 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</a:t>
            </a:r>
            <a:r>
              <a:rPr lang="en-US" sz="16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better 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interaction.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41640" y="6969800"/>
            <a:ext cx="9489519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transcends conventional security by offering seamless real-time alerts and remote accessibility, ensuring you are always connected to your home.</a:t>
            </a:r>
            <a:endParaRPr lang="en-US" sz="16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0965" y="1624384"/>
            <a:ext cx="3321269" cy="4981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428" y="448151"/>
            <a:ext cx="4270772" cy="509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Components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28" y="1385054"/>
            <a:ext cx="6545937" cy="44787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0428" y="6047065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 Elements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0428" y="6464498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ESP32 Microcontroller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70428" y="6782276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PIR Motion Sensor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428" y="7100054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Keypad and Servo Motor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0428" y="7417832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LCD Display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70428" y="7735610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Webcam for Image Capture</a:t>
            </a:r>
            <a:endParaRPr lang="en-US" sz="12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654" y="1385054"/>
            <a:ext cx="6545937" cy="447877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21654" y="6047065"/>
            <a:ext cx="2278975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&amp; Integration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521654" y="6464498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Firebase for Backend Services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521654" y="6782276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Telegram Bot for Alerts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7521654" y="7100054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Blynk for Mobile Integration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7521654" y="7417832"/>
            <a:ext cx="654593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 Web Application</a:t>
            </a:r>
            <a:endParaRPr lang="en-US" sz="1250" dirty="0"/>
          </a:p>
        </p:txBody>
      </p:sp>
      <p:sp>
        <p:nvSpPr>
          <p:cNvPr id="17" name="Rectangle 16"/>
          <p:cNvSpPr/>
          <p:nvPr/>
        </p:nvSpPr>
        <p:spPr>
          <a:xfrm>
            <a:off x="12580883" y="7678580"/>
            <a:ext cx="2049517" cy="506964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24495" y="7678579"/>
            <a:ext cx="1787669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Flutter Mobile app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9241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Monitoring with Blynk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5658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Blynk integration allows seamless mobile monitoring and control, putting your home security in the palm of your hand.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599521" y="20379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336637" y="2115860"/>
            <a:ext cx="2977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Motion Alerts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36637" y="2697004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Receive immediate notifications on your mobile device.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599521" y="35135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336637" y="3591401"/>
            <a:ext cx="3029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Remote Door Control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336637" y="4172545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Lock or unlock your doors from anywhere in the world.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99521" y="49890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36637" y="5066943"/>
            <a:ext cx="2986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Database Sync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336637" y="5648087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 security events are logged and synced to a secure database.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580883" y="7678580"/>
            <a:ext cx="2049517" cy="506964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203" y="1933000"/>
            <a:ext cx="4025462" cy="4025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11129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Application &amp; Firebase Integration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599521" y="2037993"/>
            <a:ext cx="6244709" cy="1412915"/>
          </a:xfrm>
          <a:prstGeom prst="roundRect">
            <a:avLst>
              <a:gd name="adj" fmla="val 67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33955" y="2272427"/>
            <a:ext cx="3189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833955" y="2853571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Firebase handles secure user login and authentication.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599521" y="3677722"/>
            <a:ext cx="6244709" cy="1412915"/>
          </a:xfrm>
          <a:prstGeom prst="roundRect">
            <a:avLst>
              <a:gd name="adj" fmla="val 67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833955" y="3912156"/>
            <a:ext cx="3627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Status Updates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833955" y="4493300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Monitor live security status and event logs via the web.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99521" y="5317450"/>
            <a:ext cx="6244709" cy="1775817"/>
          </a:xfrm>
          <a:prstGeom prst="roundRect">
            <a:avLst>
              <a:gd name="adj" fmla="val 536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833955" y="5551884"/>
            <a:ext cx="3300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System Control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833955" y="6133028"/>
            <a:ext cx="577584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Take manual control of system functionalities directly from the web.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580883" y="7678580"/>
            <a:ext cx="2049517" cy="506964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1" y="2272427"/>
            <a:ext cx="5011004" cy="44335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13007" y="2301616"/>
            <a:ext cx="725214" cy="914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51390" y="704136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Telegram Bot for Visual Verification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90" y="24618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12274" y="2688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Motion Detected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812274" y="3179088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Camera captures image upon motion detection.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382274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12274" y="4049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Sent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812274" y="4539972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Image is immediately sent to the user via Telegram.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51836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12274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Decision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812274" y="5900857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has a limited time to accept or reject the alert.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51390" y="6799659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feature provides crucial visual confirmation, allowing users to make informed decisions regarding potential intrusions.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580883" y="7678580"/>
            <a:ext cx="2049517" cy="506964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53" y="1421482"/>
            <a:ext cx="655800" cy="655800"/>
          </a:xfrm>
          <a:prstGeom prst="rect">
            <a:avLst/>
          </a:prstGeom>
        </p:spPr>
      </p:pic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901" y="0"/>
            <a:ext cx="378372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40024" y="733901"/>
            <a:ext cx="11129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App For Motion Status Monitoring</a:t>
            </a:r>
            <a:endParaRPr lang="en-US" sz="4450" dirty="0"/>
          </a:p>
        </p:txBody>
      </p:sp>
      <p:sp>
        <p:nvSpPr>
          <p:cNvPr id="14" name="Rectangle 13"/>
          <p:cNvSpPr/>
          <p:nvPr/>
        </p:nvSpPr>
        <p:spPr>
          <a:xfrm>
            <a:off x="12580883" y="7678580"/>
            <a:ext cx="2049517" cy="506964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842842"/>
            <a:ext cx="490895" cy="490895"/>
          </a:xfrm>
          <a:prstGeom prst="rect">
            <a:avLst/>
          </a:prstGeom>
        </p:spPr>
      </p:pic>
      <p:sp>
        <p:nvSpPr>
          <p:cNvPr id="17" name="Shape 2"/>
          <p:cNvSpPr/>
          <p:nvPr/>
        </p:nvSpPr>
        <p:spPr>
          <a:xfrm>
            <a:off x="860177" y="2164117"/>
            <a:ext cx="6244709" cy="589593"/>
          </a:xfrm>
          <a:prstGeom prst="roundRect">
            <a:avLst>
              <a:gd name="adj" fmla="val 67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Shape 2"/>
          <p:cNvSpPr/>
          <p:nvPr/>
        </p:nvSpPr>
        <p:spPr>
          <a:xfrm>
            <a:off x="860176" y="3194131"/>
            <a:ext cx="6244709" cy="589593"/>
          </a:xfrm>
          <a:prstGeom prst="roundRect">
            <a:avLst>
              <a:gd name="adj" fmla="val 67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Shape 2"/>
          <p:cNvSpPr/>
          <p:nvPr/>
        </p:nvSpPr>
        <p:spPr>
          <a:xfrm>
            <a:off x="860177" y="5460691"/>
            <a:ext cx="6244709" cy="589593"/>
          </a:xfrm>
          <a:prstGeom prst="roundRect">
            <a:avLst>
              <a:gd name="adj" fmla="val 67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0" name="Shape 2"/>
          <p:cNvSpPr/>
          <p:nvPr/>
        </p:nvSpPr>
        <p:spPr>
          <a:xfrm>
            <a:off x="860177" y="4343430"/>
            <a:ext cx="6244709" cy="589593"/>
          </a:xfrm>
          <a:prstGeom prst="roundRect">
            <a:avLst>
              <a:gd name="adj" fmla="val 67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Rectangle 20"/>
          <p:cNvSpPr/>
          <p:nvPr/>
        </p:nvSpPr>
        <p:spPr>
          <a:xfrm>
            <a:off x="1009819" y="2297131"/>
            <a:ext cx="442358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 smtClean="0">
                <a:solidFill>
                  <a:schemeClr val="bg1"/>
                </a:solidFill>
              </a:rPr>
              <a:t>Displays real-time motion detection status.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09819" y="3327975"/>
            <a:ext cx="4920386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 smtClean="0">
                <a:solidFill>
                  <a:schemeClr val="bg1"/>
                </a:solidFill>
              </a:rPr>
              <a:t>Connects directly with Firebase for live updates.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09818" y="4461999"/>
            <a:ext cx="359425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 smtClean="0">
                <a:solidFill>
                  <a:schemeClr val="bg1"/>
                </a:solidFill>
              </a:rPr>
              <a:t>Simple and user-friendly interface.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09817" y="5563126"/>
            <a:ext cx="366465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dirty="0" smtClean="0">
                <a:solidFill>
                  <a:schemeClr val="bg1"/>
                </a:solidFill>
              </a:rPr>
              <a:t>Accessible anytime via smartphone</a:t>
            </a: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271" y="2784396"/>
            <a:ext cx="4297253" cy="42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7708" y="556022"/>
            <a:ext cx="6990517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Simulation Modules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7708" y="1491139"/>
            <a:ext cx="202168" cy="1213366"/>
          </a:xfrm>
          <a:prstGeom prst="roundRect">
            <a:avLst>
              <a:gd name="adj" fmla="val 4201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12044" y="1693307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Circuit Setup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112044" y="2130504"/>
            <a:ext cx="915304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Establishing the foundational hardware connections.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0960" y="2856071"/>
            <a:ext cx="202168" cy="1213366"/>
          </a:xfrm>
          <a:prstGeom prst="roundRect">
            <a:avLst>
              <a:gd name="adj" fmla="val 4201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15296" y="3058239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Blynk Integration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15296" y="3495437"/>
            <a:ext cx="8849797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Integrating Blynk for mobile alerts and remote control.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314331" y="4221004"/>
            <a:ext cx="202168" cy="1213366"/>
          </a:xfrm>
          <a:prstGeom prst="roundRect">
            <a:avLst>
              <a:gd name="adj" fmla="val 4201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718667" y="4423172"/>
            <a:ext cx="3910013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Application Development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718667" y="4860369"/>
            <a:ext cx="854642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Building the secure web interface for centralized control.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617702" y="5585936"/>
            <a:ext cx="202168" cy="1213366"/>
          </a:xfrm>
          <a:prstGeom prst="roundRect">
            <a:avLst>
              <a:gd name="adj" fmla="val 4201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022038" y="5788104"/>
            <a:ext cx="333529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Telegram Visual Validation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2022038" y="6225302"/>
            <a:ext cx="824305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Adding the Telegram bot for image-based verification.</a:t>
            </a:r>
            <a:endParaRPr lang="en-US" sz="15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186" y="-5660"/>
            <a:ext cx="6821213" cy="8229600"/>
          </a:xfrm>
          <a:prstGeom prst="rect">
            <a:avLst/>
          </a:prstGeom>
        </p:spPr>
      </p:pic>
      <p:sp>
        <p:nvSpPr>
          <p:cNvPr id="18" name="Shape 7"/>
          <p:cNvSpPr/>
          <p:nvPr/>
        </p:nvSpPr>
        <p:spPr>
          <a:xfrm>
            <a:off x="1920954" y="6885377"/>
            <a:ext cx="202168" cy="1213366"/>
          </a:xfrm>
          <a:prstGeom prst="roundRect">
            <a:avLst>
              <a:gd name="adj" fmla="val 4201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1"/>
          <p:cNvSpPr/>
          <p:nvPr/>
        </p:nvSpPr>
        <p:spPr>
          <a:xfrm>
            <a:off x="2348475" y="7070553"/>
            <a:ext cx="333529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 smtClean="0">
                <a:solidFill>
                  <a:srgbClr val="DCD7E5"/>
                </a:solidFill>
                <a:latin typeface="Montserrat" pitchFamily="34" charset="0"/>
              </a:rPr>
              <a:t>Mobile App 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2348475" y="7576543"/>
            <a:ext cx="824305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View Status if motion detected or not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</a:t>
            </a:r>
            <a:r>
              <a:rPr lang="en-US" sz="445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Time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Now, let's see our Smart Home Security &amp; Intrusion Detection system in action. Witness the real-time capabilities and seamless integration of all components.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002814" y="7588469"/>
            <a:ext cx="2532993" cy="55704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2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454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Arno Pro Display</vt:lpstr>
      <vt:lpstr>Heebo Light</vt:lpstr>
      <vt:lpstr>Calibri</vt:lpstr>
      <vt:lpstr>Sitka Small Semibold</vt:lpstr>
      <vt:lpstr>Times New Roman</vt:lpstr>
      <vt:lpstr>Aachen BT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lastModifiedBy>Microsoft account</cp:lastModifiedBy>
  <cp:revision>8</cp:revision>
  <dcterms:created xsi:type="dcterms:W3CDTF">2025-06-27T11:13:48Z</dcterms:created>
  <dcterms:modified xsi:type="dcterms:W3CDTF">2025-06-27T11:57:32Z</dcterms:modified>
</cp:coreProperties>
</file>